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60" r:id="rId4"/>
    <p:sldId id="258" r:id="rId5"/>
    <p:sldId id="261" r:id="rId6"/>
    <p:sldId id="276" r:id="rId7"/>
    <p:sldId id="277" r:id="rId8"/>
    <p:sldId id="278" r:id="rId9"/>
    <p:sldId id="279" r:id="rId10"/>
    <p:sldId id="266" r:id="rId11"/>
    <p:sldId id="280" r:id="rId12"/>
    <p:sldId id="287" r:id="rId13"/>
    <p:sldId id="288" r:id="rId14"/>
    <p:sldId id="284" r:id="rId15"/>
    <p:sldId id="285" r:id="rId16"/>
    <p:sldId id="286" r:id="rId17"/>
    <p:sldId id="289" r:id="rId18"/>
    <p:sldId id="291" r:id="rId19"/>
  </p:sldIdLst>
  <p:sldSz cx="9906000" cy="6858000" type="A4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097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192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289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384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5480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2576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199672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6768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sumii" initials="js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9FF33"/>
    <a:srgbClr val="FF99CC"/>
    <a:srgbClr val="FFFFFF"/>
    <a:srgbClr val="6EC5CC"/>
    <a:srgbClr val="8D84BD"/>
    <a:srgbClr val="E76291"/>
    <a:srgbClr val="FFCC66"/>
    <a:srgbClr val="FFCCCC"/>
    <a:srgbClr val="FFCC99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中間スタイル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01" autoAdjust="0"/>
    <p:restoredTop sz="95586" autoAdjust="0"/>
  </p:normalViewPr>
  <p:slideViewPr>
    <p:cSldViewPr>
      <p:cViewPr varScale="1">
        <p:scale>
          <a:sx n="70" d="100"/>
          <a:sy n="70" d="100"/>
        </p:scale>
        <p:origin x="-420" y="-96"/>
      </p:cViewPr>
      <p:guideLst>
        <p:guide orient="horz" pos="3339"/>
        <p:guide pos="56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58" y="-126"/>
      </p:cViewPr>
      <p:guideLst>
        <p:guide orient="horz" pos="3130"/>
        <p:guide pos="214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fld id="{2EB5D843-569B-4FC9-8B51-59A564A36CFA}" type="slidenum">
              <a:rPr lang="ja-JP" altLang="en-US"/>
              <a:pPr>
                <a:defRPr/>
              </a:pPr>
              <a:t>&lt;#&gt;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110244727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4538"/>
            <a:ext cx="5386387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0" y="4720985"/>
            <a:ext cx="5446723" cy="447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0B12D74C-EEB2-4506-A2DC-A27B96D29FE8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0730239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097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192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289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384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5480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2576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199672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6768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B12D74C-EEB2-4506-A2DC-A27B96D29FE8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1615005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182340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" y="1916835"/>
            <a:ext cx="9901826" cy="2160239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9726" y="2852936"/>
            <a:ext cx="9901826" cy="1270415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  <p:extLst>
      <p:ext uri="{BB962C8B-B14F-4D97-AF65-F5344CB8AC3E}">
        <p14:creationId xmlns="" xmlns:p14="http://schemas.microsoft.com/office/powerpoint/2010/main" val="561099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階層テキスト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ja-JP" altLang="en-US" dirty="0" smtClean="0"/>
              <a:t>タイトル</a:t>
            </a:r>
            <a:endParaRPr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フリー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</p:spTree>
    <p:extLst>
      <p:ext uri="{BB962C8B-B14F-4D97-AF65-F5344CB8AC3E}">
        <p14:creationId xmlns="" xmlns:p14="http://schemas.microsoft.com/office/powerpoint/2010/main" val="3108485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めあ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 userDrawn="1"/>
        </p:nvSpPr>
        <p:spPr bwMode="auto">
          <a:xfrm>
            <a:off x="776536" y="3501008"/>
            <a:ext cx="8352928" cy="2736304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円/楕円 10"/>
          <p:cNvSpPr/>
          <p:nvPr userDrawn="1"/>
        </p:nvSpPr>
        <p:spPr bwMode="auto">
          <a:xfrm>
            <a:off x="776536" y="1268760"/>
            <a:ext cx="8352928" cy="1728192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5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1280592" y="3933056"/>
            <a:ext cx="7344816" cy="2159869"/>
          </a:xfrm>
        </p:spPr>
        <p:txBody>
          <a:bodyPr/>
          <a:lstStyle>
            <a:lvl1pPr>
              <a:defRPr sz="24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ja-JP" altLang="en-US" dirty="0" smtClean="0"/>
              <a:t>第１レベル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4"/>
            <a:endParaRPr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>
          <a:xfrm>
            <a:off x="1100572" y="1448780"/>
            <a:ext cx="7704856" cy="1368151"/>
          </a:xfrm>
        </p:spPr>
        <p:txBody>
          <a:bodyPr anchor="ctr" anchorCtr="0"/>
          <a:lstStyle>
            <a:lvl1pPr marL="0" indent="0" algn="ctr">
              <a:buNone/>
              <a:defRPr sz="3600" b="1"/>
            </a:lvl1pPr>
            <a:lvl2pPr marL="392310" indent="0">
              <a:buNone/>
              <a:defRPr/>
            </a:lvl2pPr>
            <a:lvl3pPr marL="676645" indent="0">
              <a:buNone/>
              <a:defRPr/>
            </a:lvl3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</p:txBody>
      </p:sp>
      <p:sp>
        <p:nvSpPr>
          <p:cNvPr id="13" name="角丸四角形 12"/>
          <p:cNvSpPr/>
          <p:nvPr userDrawn="1"/>
        </p:nvSpPr>
        <p:spPr bwMode="auto">
          <a:xfrm>
            <a:off x="3404828" y="3298049"/>
            <a:ext cx="3096344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3" hasCustomPrompt="1"/>
          </p:nvPr>
        </p:nvSpPr>
        <p:spPr>
          <a:xfrm>
            <a:off x="3513138" y="3357563"/>
            <a:ext cx="2880022" cy="3587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524778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6" name="正方形/長方形 5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1272" y="6511652"/>
            <a:ext cx="231140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&lt;#&gt;</a:t>
            </a:fld>
            <a:endParaRPr lang="en-US" altLang="ja-JP" dirty="0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16496" y="188640"/>
            <a:ext cx="907300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</a:t>
            </a:r>
          </a:p>
        </p:txBody>
      </p:sp>
      <p:sp>
        <p:nvSpPr>
          <p:cNvPr id="103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8" name="テキスト ボックス 7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4072" r:id="rId2"/>
    <p:sldLayoutId id="2147483650" r:id="rId3"/>
    <p:sldLayoutId id="2147484070" r:id="rId4"/>
    <p:sldLayoutId id="2147484071" r:id="rId5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097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192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289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384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77760" indent="-284335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n"/>
        <a:defRPr kumimoji="1" sz="2400" b="1" baseline="0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marL="615460" indent="-223150" algn="l" rtl="0" eaLnBrk="1" fontAlgn="base" hangingPunct="1">
        <a:spcBef>
          <a:spcPct val="20000"/>
        </a:spcBef>
        <a:spcAft>
          <a:spcPct val="0"/>
        </a:spcAft>
        <a:buFont typeface="Arial"/>
        <a:buChar char="•"/>
        <a:defRPr kumimoji="1" sz="24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2pPr>
      <a:lvl3pPr marL="881798" indent="-20515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20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3pPr>
      <a:lvl4pPr marL="1180532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8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4pPr>
      <a:lvl5pPr marL="1446871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6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5pPr>
      <a:lvl6pPr marL="2514028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6pPr>
      <a:lvl7pPr marL="2971124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7pPr>
      <a:lvl8pPr marL="3428220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8pPr>
      <a:lvl9pPr marL="3885316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7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9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副旋律づくり ①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4516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「オーラ リー」の主旋律を入力しよう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7355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「</a:t>
            </a:r>
            <a:r>
              <a:rPr lang="ja-JP" altLang="en-US" dirty="0" smtClean="0"/>
              <a:t>オーラ リー</a:t>
            </a:r>
            <a:r>
              <a:rPr kumimoji="1" lang="ja-JP" altLang="en-US" dirty="0" smtClean="0"/>
              <a:t>」の</a:t>
            </a:r>
            <a:r>
              <a:rPr lang="ja-JP" altLang="en-US" dirty="0" smtClean="0"/>
              <a:t>主旋律</a:t>
            </a:r>
            <a:endParaRPr kumimoji="1" lang="ja-JP" altLang="en-US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6858" y="2132856"/>
            <a:ext cx="6546502" cy="4172418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</p:pic>
      <p:sp>
        <p:nvSpPr>
          <p:cNvPr id="6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16496" y="1052736"/>
            <a:ext cx="9073008" cy="936104"/>
          </a:xfrm>
        </p:spPr>
        <p:txBody>
          <a:bodyPr/>
          <a:lstStyle/>
          <a:p>
            <a:pPr marL="0" indent="0" algn="ctr">
              <a:buNone/>
            </a:pPr>
            <a:r>
              <a:rPr lang="ja-JP" altLang="en-US" dirty="0" smtClean="0">
                <a:solidFill>
                  <a:srgbClr val="FF0000"/>
                </a:solidFill>
              </a:rPr>
              <a:t>グループに分かれて、ボーカロイド教育版に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ja-JP" altLang="en-US" dirty="0" smtClean="0">
                <a:solidFill>
                  <a:srgbClr val="FF0000"/>
                </a:solidFill>
              </a:rPr>
              <a:t>「オーラ リー」の主旋律を入力しましょう！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「</a:t>
            </a:r>
            <a:r>
              <a:rPr lang="ja-JP" altLang="en-US" dirty="0" smtClean="0"/>
              <a:t>オーラ リー</a:t>
            </a:r>
            <a:r>
              <a:rPr kumimoji="1" lang="ja-JP" altLang="en-US" dirty="0" smtClean="0"/>
              <a:t>」の入力準備①</a:t>
            </a:r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sp>
        <p:nvSpPr>
          <p:cNvPr id="10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16496" y="1052736"/>
            <a:ext cx="9073008" cy="432048"/>
          </a:xfrm>
        </p:spPr>
        <p:txBody>
          <a:bodyPr/>
          <a:lstStyle/>
          <a:p>
            <a:pPr marL="0" indent="0">
              <a:buNone/>
            </a:pPr>
            <a:r>
              <a:rPr lang="ja-JP" altLang="en-US" dirty="0" smtClean="0"/>
              <a:t>入力用の歌声データを開く</a:t>
            </a:r>
            <a:endParaRPr kumimoji="1" lang="ja-JP" altLang="en-US" sz="2000" dirty="0"/>
          </a:p>
        </p:txBody>
      </p:sp>
      <p:pic>
        <p:nvPicPr>
          <p:cNvPr id="13" name="Picture 2" descr="E:\SVN\SES_PROJECT\SP-055 授業案検証・商品化\商品化\創作\LPC-V004 島崎藤村「初恋」にメロディーをつけて歌にしよう\Process\掲示資料\raw data\bansho1_00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0399"/>
          <a:stretch/>
        </p:blipFill>
        <p:spPr bwMode="auto">
          <a:xfrm>
            <a:off x="3368824" y="2123564"/>
            <a:ext cx="2950359" cy="7920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角丸四角形 13"/>
          <p:cNvSpPr/>
          <p:nvPr/>
        </p:nvSpPr>
        <p:spPr>
          <a:xfrm>
            <a:off x="4088904" y="2195572"/>
            <a:ext cx="720080" cy="648072"/>
          </a:xfrm>
          <a:prstGeom prst="roundRect">
            <a:avLst>
              <a:gd name="adj" fmla="val 6401"/>
            </a:avLst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512840" y="2987660"/>
            <a:ext cx="191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ファイルを開く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7" name="コンテンツ プレースホルダー 4"/>
          <p:cNvSpPr txBox="1">
            <a:spLocks/>
          </p:cNvSpPr>
          <p:nvPr/>
        </p:nvSpPr>
        <p:spPr bwMode="auto">
          <a:xfrm>
            <a:off x="1208584" y="3645024"/>
            <a:ext cx="741682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ja-JP" altLang="en-US" sz="2400" b="1" kern="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「</a:t>
            </a:r>
            <a:r>
              <a:rPr lang="en-US" altLang="ja-JP" sz="2400" b="1" kern="0" dirty="0" err="1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auralee_nyuryoku.vsqx</a:t>
            </a:r>
            <a:r>
              <a:rPr lang="ja-JP" altLang="en-US" sz="2400" b="1" kern="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」ファイルを選択</a:t>
            </a:r>
            <a:endParaRPr lang="en-US" altLang="ja-JP" sz="2400" b="1" kern="0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kumimoji="1" lang="ja-JP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↓</a:t>
            </a:r>
            <a:endParaRPr kumimoji="1" lang="en-US" altLang="ja-JP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ja-JP" altLang="en-US" sz="2400" b="1" kern="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「開く」をタップ</a:t>
            </a:r>
            <a:endParaRPr kumimoji="1" lang="ja-JP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11765"/>
          <a:stretch>
            <a:fillRect/>
          </a:stretch>
        </p:blipFill>
        <p:spPr bwMode="auto">
          <a:xfrm>
            <a:off x="2382681" y="1196752"/>
            <a:ext cx="7178831" cy="432048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「オーラ リー」の入力準備②</a:t>
            </a:r>
            <a:endParaRPr kumimoji="1" lang="ja-JP" altLang="en-US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sp>
        <p:nvSpPr>
          <p:cNvPr id="6" name="角丸四角形 5"/>
          <p:cNvSpPr/>
          <p:nvPr/>
        </p:nvSpPr>
        <p:spPr>
          <a:xfrm>
            <a:off x="2343937" y="2060848"/>
            <a:ext cx="2016224" cy="864096"/>
          </a:xfrm>
          <a:prstGeom prst="roundRect">
            <a:avLst>
              <a:gd name="adj" fmla="val 2885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28464" y="2206605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主旋律を入力→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r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音色はリコーダー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673080" y="2996952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最初の音が入力されている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7041232" y="3501008"/>
            <a:ext cx="728471" cy="423664"/>
          </a:xfrm>
          <a:prstGeom prst="roundRect">
            <a:avLst>
              <a:gd name="adj" fmla="val 2885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 bwMode="auto">
          <a:xfrm>
            <a:off x="776536" y="5013176"/>
            <a:ext cx="8496944" cy="1152128"/>
          </a:xfrm>
          <a:prstGeom prst="rect">
            <a:avLst/>
          </a:prstGeom>
          <a:solidFill>
            <a:srgbClr val="FFC000">
              <a:alpha val="8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★注意！</a:t>
            </a:r>
            <a:endParaRPr lang="en-US" altLang="ja-JP" sz="24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リコーダーの実音は楽譜の記載より</a:t>
            </a:r>
            <a:r>
              <a:rPr lang="en-US" altLang="ja-JP" sz="2400" b="1" dirty="0" smtClean="0">
                <a:latin typeface="メイリオ"/>
                <a:ea typeface="メイリオ"/>
                <a:cs typeface="メイリオ"/>
              </a:rPr>
              <a:t>1</a:t>
            </a: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オクターヴ上の音。</a:t>
            </a: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データ</a:t>
            </a:r>
            <a:r>
              <a:rPr lang="ja-JP" altLang="en-US" dirty="0" smtClean="0"/>
              <a:t>を保存しよう！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13834" y="1775718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一旦、データを保存しましょう。</a:t>
            </a:r>
            <a:endParaRPr lang="en-US" altLang="ja-JP" sz="32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10" name="Picture 2" descr="E:\SVN\SES_PROJECT\SP-055 授業案検証・商品化\商品化\創作\LPC-V004 島崎藤村「初恋」にメロディーをつけて歌にしよう\Process\掲示資料\raw data\bansho1_00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0399"/>
          <a:stretch/>
        </p:blipFill>
        <p:spPr bwMode="auto">
          <a:xfrm>
            <a:off x="3368824" y="3573016"/>
            <a:ext cx="2950359" cy="7920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角丸四角形 10"/>
          <p:cNvSpPr/>
          <p:nvPr/>
        </p:nvSpPr>
        <p:spPr>
          <a:xfrm>
            <a:off x="5385048" y="3645024"/>
            <a:ext cx="720080" cy="648072"/>
          </a:xfrm>
          <a:prstGeom prst="roundRect">
            <a:avLst>
              <a:gd name="adj" fmla="val 6401"/>
            </a:avLst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160912" y="4499828"/>
            <a:ext cx="3206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ファイルを名前</a:t>
            </a:r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を</a:t>
            </a:r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付けて保存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838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音程</a:t>
            </a:r>
            <a:r>
              <a:rPr kumimoji="1" lang="ja-JP" altLang="en-US" dirty="0" smtClean="0"/>
              <a:t>の数え方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7355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音の幅の数え方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13834" y="1589891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２つの音の高さの隔たり → </a:t>
            </a:r>
            <a:r>
              <a:rPr lang="ja-JP" altLang="en-US" sz="4800" b="1" u="sng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音程</a:t>
            </a:r>
            <a:endParaRPr lang="en-US" altLang="ja-JP" sz="4800" b="1" u="sng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88504" y="2636912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・音程の数え方</a:t>
            </a:r>
            <a:endParaRPr lang="en-US" altLang="ja-JP" sz="2400" b="1" u="sng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9" name="図 8" descr="度数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6496" y="3073511"/>
            <a:ext cx="9211818" cy="792099"/>
          </a:xfrm>
          <a:prstGeom prst="rect">
            <a:avLst/>
          </a:prstGeom>
        </p:spPr>
      </p:pic>
      <p:pic>
        <p:nvPicPr>
          <p:cNvPr id="10" name="図 9" descr="度数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144" y="4516443"/>
            <a:ext cx="9204484" cy="784765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1280592" y="386104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１度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584848" y="386104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817096" y="386104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３度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977336" y="386104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４度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280592" y="530120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５度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584848" y="5292497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６度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817096" y="5292497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７度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7401272" y="5292497"/>
            <a:ext cx="21602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８度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１オクターヴ</a:t>
            </a:r>
            <a:endParaRPr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838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度数による音の響きの違い</a:t>
            </a:r>
            <a:endParaRPr kumimoji="1" lang="ja-JP" altLang="en-US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  <p:sp>
        <p:nvSpPr>
          <p:cNvPr id="4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16496" y="1052736"/>
            <a:ext cx="9073008" cy="936104"/>
          </a:xfrm>
        </p:spPr>
        <p:txBody>
          <a:bodyPr/>
          <a:lstStyle/>
          <a:p>
            <a:pPr marL="0" indent="0" algn="ctr">
              <a:buNone/>
            </a:pPr>
            <a:r>
              <a:rPr lang="ja-JP" altLang="en-US" dirty="0" smtClean="0">
                <a:solidFill>
                  <a:srgbClr val="FF0000"/>
                </a:solidFill>
              </a:rPr>
              <a:t>ボーカロイド教育版を使って、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ja-JP" altLang="en-US" dirty="0" smtClean="0">
                <a:solidFill>
                  <a:srgbClr val="FF0000"/>
                </a:solidFill>
              </a:rPr>
              <a:t>度数による音の響きの違いを聴き取ろう！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  <p:pic>
        <p:nvPicPr>
          <p:cNvPr id="6" name="Picture 2" descr="E:\SVN\SES_PROJECT\SP-055 授業案検証・商品化\商品化\創作\LPC-V004 島崎藤村「初恋」にメロディーをつけて歌にしよう\Process\掲示資料\raw data\bansho1_00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0399"/>
          <a:stretch/>
        </p:blipFill>
        <p:spPr bwMode="auto">
          <a:xfrm>
            <a:off x="3368824" y="2771636"/>
            <a:ext cx="2950359" cy="7920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角丸四角形 6"/>
          <p:cNvSpPr/>
          <p:nvPr/>
        </p:nvSpPr>
        <p:spPr>
          <a:xfrm>
            <a:off x="4088904" y="2843644"/>
            <a:ext cx="720080" cy="648072"/>
          </a:xfrm>
          <a:prstGeom prst="roundRect">
            <a:avLst>
              <a:gd name="adj" fmla="val 6401"/>
            </a:avLst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512840" y="3635732"/>
            <a:ext cx="191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ファイルを開く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" name="コンテンツ プレースホルダー 4"/>
          <p:cNvSpPr txBox="1">
            <a:spLocks/>
          </p:cNvSpPr>
          <p:nvPr/>
        </p:nvSpPr>
        <p:spPr bwMode="auto">
          <a:xfrm>
            <a:off x="1208584" y="4293096"/>
            <a:ext cx="741682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ja-JP" altLang="en-US" sz="2400" b="1" kern="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「</a:t>
            </a:r>
            <a:r>
              <a:rPr lang="en-US" altLang="ja-JP" sz="2400" b="1" kern="0" dirty="0" err="1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ontei_kakunin.vsqx</a:t>
            </a:r>
            <a:r>
              <a:rPr lang="ja-JP" altLang="en-US" sz="2400" b="1" kern="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」ファイルを選択</a:t>
            </a:r>
            <a:endParaRPr lang="en-US" altLang="ja-JP" sz="2400" b="1" kern="0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kumimoji="1" lang="ja-JP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↓</a:t>
            </a:r>
            <a:endParaRPr kumimoji="1" lang="en-US" altLang="ja-JP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ja-JP" altLang="en-US" sz="2400" b="1" kern="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「開く」をタップ</a:t>
            </a:r>
            <a:endParaRPr kumimoji="1" lang="ja-JP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度数による音の響きの違い</a:t>
            </a:r>
            <a:endParaRPr kumimoji="1" lang="ja-JP" altLang="en-US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504" y="1196752"/>
            <a:ext cx="8767533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テキスト ボックス 8"/>
          <p:cNvSpPr txBox="1"/>
          <p:nvPr/>
        </p:nvSpPr>
        <p:spPr>
          <a:xfrm>
            <a:off x="4808984" y="3645024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↑基準の「ド」の音は２のパートに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入力されている。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2936776" y="3140968"/>
            <a:ext cx="6048672" cy="187888"/>
          </a:xfrm>
          <a:prstGeom prst="roundRect">
            <a:avLst>
              <a:gd name="adj" fmla="val 2885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736976" y="2060848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１のパートに「レ」を入力して再生し、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２度の響きで感じたことを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ワークシートに記入する。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 bwMode="auto">
          <a:xfrm>
            <a:off x="848544" y="4581128"/>
            <a:ext cx="8496944" cy="1152128"/>
          </a:xfrm>
          <a:prstGeom prst="rect">
            <a:avLst/>
          </a:prstGeom>
          <a:solidFill>
            <a:srgbClr val="FFC000">
              <a:alpha val="8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「レ」の次は３度の「ミ」、４度の「ファ」・・・と</a:t>
            </a:r>
            <a:endParaRPr lang="en-US" altLang="ja-JP" sz="24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重ねる音を移動させて響きの違いを聴き取ろう。</a:t>
            </a: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この単元のゴール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</a:t>
            </a:fld>
            <a:endParaRPr lang="en-US" altLang="ja-JP" dirty="0"/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>
          <a:xfrm>
            <a:off x="1136576" y="3933056"/>
            <a:ext cx="7704856" cy="2088232"/>
          </a:xfrm>
        </p:spPr>
        <p:txBody>
          <a:bodyPr/>
          <a:lstStyle/>
          <a:p>
            <a:r>
              <a:rPr lang="ja-JP" altLang="en-US" dirty="0" smtClean="0"/>
              <a:t>ボーカロイド教育版の使い方を覚えます</a:t>
            </a:r>
            <a:endParaRPr lang="en-US" altLang="ja-JP" dirty="0" smtClean="0"/>
          </a:p>
          <a:p>
            <a:r>
              <a:rPr lang="ja-JP" altLang="en-US" dirty="0" smtClean="0"/>
              <a:t>音程の数え方や特徴を理解します</a:t>
            </a:r>
            <a:endParaRPr kumimoji="1" lang="en-US" altLang="ja-JP" dirty="0" smtClean="0"/>
          </a:p>
          <a:p>
            <a:r>
              <a:rPr lang="ja-JP" altLang="en-US" dirty="0" smtClean="0"/>
              <a:t>「オーラ リー」の主旋律と調和した副旋律をつくります</a:t>
            </a:r>
            <a:endParaRPr kumimoji="1" lang="en-US" altLang="ja-JP" dirty="0" smtClean="0"/>
          </a:p>
          <a:p>
            <a:r>
              <a:rPr lang="ja-JP" altLang="en-US" dirty="0" smtClean="0"/>
              <a:t>つくった副旋律をリコーダーで合奏し発表します</a:t>
            </a:r>
            <a:endParaRPr kumimoji="1"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ja-JP" altLang="en-US" sz="2800" dirty="0" smtClean="0"/>
              <a:t>「オーラ リー」で旋律の</a:t>
            </a:r>
            <a:endParaRPr kumimoji="1" lang="en-US" altLang="ja-JP" sz="2800" dirty="0" smtClean="0"/>
          </a:p>
          <a:p>
            <a:r>
              <a:rPr lang="ja-JP" altLang="en-US" sz="2800" dirty="0" smtClean="0"/>
              <a:t>重なりの美しさを楽しもう！</a:t>
            </a:r>
            <a:endParaRPr lang="en-US" altLang="ja-JP" sz="2800" dirty="0" smtClean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 dirty="0" smtClean="0"/>
              <a:t>授業全体の進め方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62382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今日</a:t>
            </a:r>
            <a:r>
              <a:rPr lang="ja-JP" altLang="en-US" dirty="0" smtClean="0"/>
              <a:t>のめあ</a:t>
            </a:r>
            <a:r>
              <a:rPr lang="ja-JP" altLang="en-US" dirty="0"/>
              <a:t>て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>
          <a:xfrm>
            <a:off x="1208584" y="4077072"/>
            <a:ext cx="7632848" cy="1800200"/>
          </a:xfr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n"/>
            </a:pPr>
            <a:r>
              <a:rPr kumimoji="1" lang="ja-JP" altLang="en-US" dirty="0" smtClean="0"/>
              <a:t>ボーカロイド教育版の</a:t>
            </a:r>
            <a:r>
              <a:rPr lang="ja-JP" altLang="en-US" dirty="0" smtClean="0"/>
              <a:t>使い方</a:t>
            </a:r>
            <a:r>
              <a:rPr kumimoji="1" lang="ja-JP" altLang="en-US" dirty="0" smtClean="0"/>
              <a:t>を</a:t>
            </a:r>
            <a:r>
              <a:rPr lang="ja-JP" altLang="en-US" dirty="0" smtClean="0"/>
              <a:t>覚えます</a:t>
            </a:r>
            <a:endParaRPr lang="en-US" altLang="ja-JP" dirty="0"/>
          </a:p>
          <a:p>
            <a:pPr marL="457200" indent="-457200">
              <a:buFont typeface="Wingdings" panose="05000000000000000000" pitchFamily="2" charset="2"/>
              <a:buChar char="n"/>
            </a:pPr>
            <a:r>
              <a:rPr lang="ja-JP" altLang="en-US" dirty="0" smtClean="0"/>
              <a:t>「オーラ リー」の主旋律をボーカロイド教育版に入力します</a:t>
            </a:r>
            <a:endParaRPr lang="en-US" altLang="ja-JP" dirty="0"/>
          </a:p>
          <a:p>
            <a:pPr marL="457200" indent="-457200">
              <a:buFont typeface="Wingdings" panose="05000000000000000000" pitchFamily="2" charset="2"/>
              <a:buChar char="n"/>
            </a:pPr>
            <a:r>
              <a:rPr lang="ja-JP" altLang="en-US" dirty="0" smtClean="0"/>
              <a:t>音程の数え方を学び、響きの違いを感じ取ります</a:t>
            </a:r>
            <a:endParaRPr kumimoji="1" lang="en-US" altLang="ja-JP" dirty="0" smtClean="0"/>
          </a:p>
          <a:p>
            <a:pPr marL="457200" indent="-457200">
              <a:buFont typeface="Wingdings" panose="05000000000000000000" pitchFamily="2" charset="2"/>
              <a:buChar char="n"/>
            </a:pPr>
            <a:endParaRPr kumimoji="1"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>
          <a:xfrm>
            <a:off x="1100572" y="1556793"/>
            <a:ext cx="7704856" cy="1368151"/>
          </a:xfrm>
        </p:spPr>
        <p:txBody>
          <a:bodyPr/>
          <a:lstStyle/>
          <a:p>
            <a:r>
              <a:rPr lang="ja-JP" altLang="en-US" sz="3200" dirty="0" smtClean="0"/>
              <a:t>ボーカロイド教育版の使い方を覚えて、</a:t>
            </a:r>
            <a:endParaRPr lang="en-US" altLang="ja-JP" sz="3200" dirty="0" smtClean="0"/>
          </a:p>
          <a:p>
            <a:r>
              <a:rPr lang="ja-JP" altLang="en-US" sz="3200" dirty="0" smtClean="0"/>
              <a:t>音程</a:t>
            </a:r>
            <a:r>
              <a:rPr kumimoji="1" lang="ja-JP" altLang="en-US" sz="3200" dirty="0" smtClean="0"/>
              <a:t>の数え方と特徴を</a:t>
            </a:r>
            <a:r>
              <a:rPr lang="ja-JP" altLang="en-US" sz="3200" dirty="0" smtClean="0"/>
              <a:t>学ぼう</a:t>
            </a:r>
            <a:r>
              <a:rPr kumimoji="1" lang="ja-JP" altLang="en-US" sz="3200" dirty="0" smtClean="0"/>
              <a:t>！</a:t>
            </a:r>
            <a:endParaRPr kumimoji="1" lang="en-US" altLang="ja-JP" sz="3200" dirty="0" smtClean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 dirty="0" smtClean="0"/>
              <a:t>授業の進め方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286949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ボーカロイド教育版の使い方</a:t>
            </a: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368110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使用するソフトについて</a:t>
            </a:r>
            <a:endParaRPr kumimoji="1"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4294967295"/>
          </p:nvPr>
        </p:nvSpPr>
        <p:spPr>
          <a:xfrm>
            <a:off x="416496" y="1052736"/>
            <a:ext cx="9073008" cy="5184576"/>
          </a:xfrm>
        </p:spPr>
        <p:txBody>
          <a:bodyPr/>
          <a:lstStyle/>
          <a:p>
            <a:r>
              <a:rPr kumimoji="1" lang="ja-JP" altLang="en-US" dirty="0" smtClean="0"/>
              <a:t>今回の授業で使用するソフト</a:t>
            </a:r>
            <a:endParaRPr kumimoji="1" lang="en-US" altLang="ja-JP" dirty="0" smtClean="0"/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endParaRPr kumimoji="1" lang="en-US" altLang="ja-JP" dirty="0" smtClean="0"/>
          </a:p>
          <a:p>
            <a:pPr lvl="1"/>
            <a:r>
              <a:rPr lang="ja-JP" altLang="en-US" dirty="0" smtClean="0"/>
              <a:t>ヤマハが開発した「歌声合成ソフト」＝</a:t>
            </a:r>
            <a:r>
              <a:rPr lang="en-US" altLang="ja-JP" dirty="0" smtClean="0"/>
              <a:t>VOCALOID</a:t>
            </a:r>
          </a:p>
          <a:p>
            <a:pPr marL="392310" lvl="1" indent="0">
              <a:buNone/>
            </a:pPr>
            <a:r>
              <a:rPr lang="en-US" altLang="ja-JP" dirty="0" smtClean="0"/>
              <a:t>                                                     </a:t>
            </a:r>
            <a:r>
              <a:rPr lang="ja-JP" altLang="en-US" dirty="0" smtClean="0"/>
              <a:t>（ボーカロイド）</a:t>
            </a:r>
            <a:endParaRPr kumimoji="1" lang="en-US" altLang="ja-JP" dirty="0" smtClean="0"/>
          </a:p>
          <a:p>
            <a:r>
              <a:rPr lang="ja-JP" altLang="en-US" dirty="0"/>
              <a:t>特徴</a:t>
            </a:r>
            <a:endParaRPr lang="en-US" altLang="ja-JP" dirty="0" smtClean="0"/>
          </a:p>
          <a:p>
            <a:pPr lvl="1"/>
            <a:r>
              <a:rPr kumimoji="1" lang="ja-JP" altLang="en-US" dirty="0"/>
              <a:t>歌詞</a:t>
            </a:r>
            <a:r>
              <a:rPr kumimoji="1" lang="ja-JP" altLang="en-US" dirty="0" smtClean="0"/>
              <a:t>と音を入力すると、すぐに正確に歌ってくれる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584" y="2060848"/>
            <a:ext cx="6089032" cy="1159209"/>
          </a:xfrm>
          <a:prstGeom prst="rect">
            <a:avLst/>
          </a:prstGeom>
        </p:spPr>
      </p:pic>
      <p:pic>
        <p:nvPicPr>
          <p:cNvPr id="1027" name="Picture 3" descr="E:\SVN\SES_PROJECT\ボーカロイド教育版\ロゴ\FIX\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272" y="2060848"/>
            <a:ext cx="1136176" cy="1136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7741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E:\SVN\SES_PROJECT\SP-055 授業案検証・商品化\商品化\創作\LPC-V001 「きらきら星」で音の重なりを楽しもう\Process\提示資料\raw data\bansho_00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6707" y="1196752"/>
            <a:ext cx="8230749" cy="4749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SVN\SES_PROJECT\SP-055 授業案検証・商品化\商品化\創作\LPC-V001 「きらきら星」で音の重なりを楽しもう\Process\提示資料\raw data\bansho_0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56125" y="2057720"/>
            <a:ext cx="2865947" cy="2866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ボーカロイド教育版</a:t>
            </a:r>
            <a:r>
              <a:rPr lang="ja-JP" altLang="en-US" dirty="0" err="1" smtClean="0"/>
              <a:t>ー</a:t>
            </a:r>
            <a:r>
              <a:rPr lang="ja-JP" altLang="en-US" dirty="0" smtClean="0"/>
              <a:t>画面説明①</a:t>
            </a:r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7" name="角丸四角形 6"/>
          <p:cNvSpPr/>
          <p:nvPr/>
        </p:nvSpPr>
        <p:spPr>
          <a:xfrm>
            <a:off x="826706" y="2489768"/>
            <a:ext cx="1678021" cy="3456384"/>
          </a:xfrm>
          <a:prstGeom prst="roundRect">
            <a:avLst>
              <a:gd name="adj" fmla="val 6514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93608" y="5978113"/>
            <a:ext cx="1944216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marL="342822" indent="-342822" algn="ctr"/>
            <a:r>
              <a:rPr lang="en-US" altLang="ja-JP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4</a:t>
            </a:r>
            <a:r>
              <a:rPr lang="ja-JP" altLang="en-US" sz="2000" b="1" dirty="0" err="1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つの</a:t>
            </a:r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パート</a:t>
            </a:r>
            <a:endParaRPr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3956125" y="2057720"/>
            <a:ext cx="2865948" cy="2866050"/>
          </a:xfrm>
          <a:prstGeom prst="roundRect">
            <a:avLst>
              <a:gd name="adj" fmla="val 2885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808984" y="2305705"/>
            <a:ext cx="2013089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marL="342822" indent="-342822"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音色選択画面</a:t>
            </a:r>
            <a:endParaRPr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4" name="角丸四角形 13"/>
          <p:cNvSpPr/>
          <p:nvPr/>
        </p:nvSpPr>
        <p:spPr>
          <a:xfrm>
            <a:off x="1208584" y="2560088"/>
            <a:ext cx="594976" cy="220839"/>
          </a:xfrm>
          <a:prstGeom prst="roundRect">
            <a:avLst>
              <a:gd name="adj" fmla="val 6514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角丸四角形 14"/>
          <p:cNvSpPr/>
          <p:nvPr/>
        </p:nvSpPr>
        <p:spPr>
          <a:xfrm>
            <a:off x="5385049" y="3645024"/>
            <a:ext cx="648072" cy="576064"/>
          </a:xfrm>
          <a:prstGeom prst="roundRect">
            <a:avLst>
              <a:gd name="adj" fmla="val 2885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412514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 animBg="1"/>
      <p:bldP spid="11" grpId="0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SVN\SES_PROJECT\SP-055 授業案検証・商品化\商品化\創作\LPC-V001 「きらきら星」で音の重なりを楽しもう\Process\提示資料\raw data\bansho_00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6707" y="1175262"/>
            <a:ext cx="8230749" cy="4774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ボーカロイド教育版</a:t>
            </a:r>
            <a:r>
              <a:rPr lang="ja-JP" altLang="en-US" dirty="0" err="1" smtClean="0"/>
              <a:t>ー</a:t>
            </a:r>
            <a:r>
              <a:rPr lang="ja-JP" altLang="en-US" dirty="0" smtClean="0"/>
              <a:t>画面説明②</a:t>
            </a:r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cxnSp>
        <p:nvCxnSpPr>
          <p:cNvPr id="10" name="直線矢印コネクタ 9"/>
          <p:cNvCxnSpPr/>
          <p:nvPr/>
        </p:nvCxnSpPr>
        <p:spPr>
          <a:xfrm flipV="1">
            <a:off x="992560" y="2132856"/>
            <a:ext cx="0" cy="3528392"/>
          </a:xfrm>
          <a:prstGeom prst="straightConnector1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356144" y="2924944"/>
            <a:ext cx="492400" cy="1472099"/>
          </a:xfrm>
          <a:prstGeom prst="rect">
            <a:avLst/>
          </a:prstGeom>
          <a:noFill/>
        </p:spPr>
        <p:txBody>
          <a:bodyPr vert="eaVert"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音の高さ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cxnSp>
        <p:nvCxnSpPr>
          <p:cNvPr id="12" name="直線矢印コネクタ 11"/>
          <p:cNvCxnSpPr/>
          <p:nvPr/>
        </p:nvCxnSpPr>
        <p:spPr>
          <a:xfrm>
            <a:off x="1784648" y="6053227"/>
            <a:ext cx="7272808" cy="0"/>
          </a:xfrm>
          <a:prstGeom prst="straightConnector1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4520952" y="6103321"/>
            <a:ext cx="1800200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音の長さ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4" name="円/楕円 13"/>
          <p:cNvSpPr/>
          <p:nvPr/>
        </p:nvSpPr>
        <p:spPr bwMode="auto">
          <a:xfrm>
            <a:off x="3269520" y="1354416"/>
            <a:ext cx="288032" cy="28803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19" tIns="45709" rIns="91419" bIns="45709" numCol="1" rtlCol="0" anchor="t" anchorCtr="0" compatLnSpc="1">
            <a:prstTxWarp prst="textNoShape">
              <a:avLst/>
            </a:prstTxWarp>
          </a:bodyPr>
          <a:lstStyle/>
          <a:p>
            <a:pPr algn="ctr" defTabSz="914192">
              <a:spcBef>
                <a:spcPct val="50000"/>
              </a:spcBef>
            </a:pPr>
            <a:endParaRPr lang="ja-JP" altLang="en-US" sz="1800" b="1" dirty="0" smtClean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856656" y="940681"/>
            <a:ext cx="2304257" cy="400087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lIns="91419" tIns="45709" rIns="91419" bIns="45709" rtlCol="0">
            <a:spAutoFit/>
          </a:bodyPr>
          <a:lstStyle/>
          <a:p>
            <a:pPr marL="342822" indent="-342822"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鉛筆ツールを選択</a:t>
            </a:r>
          </a:p>
        </p:txBody>
      </p:sp>
      <p:sp>
        <p:nvSpPr>
          <p:cNvPr id="16" name="角丸四角形 15"/>
          <p:cNvSpPr/>
          <p:nvPr/>
        </p:nvSpPr>
        <p:spPr>
          <a:xfrm>
            <a:off x="1136576" y="1628800"/>
            <a:ext cx="7632848" cy="216024"/>
          </a:xfrm>
          <a:prstGeom prst="roundRect">
            <a:avLst>
              <a:gd name="adj" fmla="val 6514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185248" y="1196752"/>
            <a:ext cx="1584176" cy="400087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lIns="91419" tIns="45709" rIns="91419" bIns="45709" rtlCol="0">
            <a:spAutoFit/>
          </a:bodyPr>
          <a:lstStyle/>
          <a:p>
            <a:pPr marL="342822" indent="-342822"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歌詞を入力</a:t>
            </a:r>
          </a:p>
        </p:txBody>
      </p:sp>
      <p:sp>
        <p:nvSpPr>
          <p:cNvPr id="18" name="円/楕円 17"/>
          <p:cNvSpPr/>
          <p:nvPr/>
        </p:nvSpPr>
        <p:spPr bwMode="auto">
          <a:xfrm>
            <a:off x="4736976" y="1340768"/>
            <a:ext cx="288032" cy="28803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19" tIns="45709" rIns="91419" bIns="45709" numCol="1" rtlCol="0" anchor="t" anchorCtr="0" compatLnSpc="1">
            <a:prstTxWarp prst="textNoShape">
              <a:avLst/>
            </a:prstTxWarp>
          </a:bodyPr>
          <a:lstStyle/>
          <a:p>
            <a:pPr algn="ctr" defTabSz="914192">
              <a:spcBef>
                <a:spcPct val="50000"/>
              </a:spcBef>
            </a:pPr>
            <a:endParaRPr lang="ja-JP" altLang="en-US" sz="1800" b="1" dirty="0" smtClean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520952" y="940681"/>
            <a:ext cx="792088" cy="400087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lIns="91419" tIns="45709" rIns="91419" bIns="45709" rtlCol="0">
            <a:spAutoFit/>
          </a:bodyPr>
          <a:lstStyle/>
          <a:p>
            <a:pPr marL="342822" indent="-342822"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再生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529064" y="5013176"/>
            <a:ext cx="4104456" cy="646309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lIns="91419" tIns="45709" rIns="91419" bIns="45709" rtlCol="0">
            <a:spAutoFit/>
          </a:bodyPr>
          <a:lstStyle/>
          <a:p>
            <a:pPr marL="342822" indent="-342822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この単元ではリコーダーの音色を</a:t>
            </a:r>
            <a:endParaRPr lang="en-US" altLang="ja-JP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822" indent="-342822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使用する為、歌詞は入力しません。</a:t>
            </a:r>
          </a:p>
        </p:txBody>
      </p:sp>
    </p:spTree>
    <p:extLst>
      <p:ext uri="{BB962C8B-B14F-4D97-AF65-F5344CB8AC3E}">
        <p14:creationId xmlns="" xmlns:p14="http://schemas.microsoft.com/office/powerpoint/2010/main" val="8183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SVN\SES_PROJECT\SP-055 授業案検証・商品化\商品化\創作\LPC-V001 「きらきら星」で音の重なりを楽しもう\Process\提示資料\raw data\bansho_004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52600" y="1124744"/>
            <a:ext cx="7960437" cy="51542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音の長さ</a:t>
            </a:r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sp>
        <p:nvSpPr>
          <p:cNvPr id="8" name="円/楕円 7"/>
          <p:cNvSpPr/>
          <p:nvPr/>
        </p:nvSpPr>
        <p:spPr bwMode="auto">
          <a:xfrm>
            <a:off x="1352600" y="1196752"/>
            <a:ext cx="576064" cy="36004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19" tIns="45709" rIns="91419" bIns="45709" numCol="1" rtlCol="0" anchor="t" anchorCtr="0" compatLnSpc="1">
            <a:prstTxWarp prst="textNoShape">
              <a:avLst/>
            </a:prstTxWarp>
          </a:bodyPr>
          <a:lstStyle/>
          <a:p>
            <a:pPr algn="ctr" defTabSz="914192">
              <a:spcBef>
                <a:spcPct val="50000"/>
              </a:spcBef>
            </a:pPr>
            <a:endParaRPr lang="ja-JP" altLang="en-US" sz="1800" b="1" dirty="0" smtClean="0"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2432720" y="1772816"/>
            <a:ext cx="2808312" cy="0"/>
          </a:xfrm>
          <a:prstGeom prst="straightConnector1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3072483" y="1876785"/>
            <a:ext cx="1528785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en-US" altLang="ja-JP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</a:t>
            </a:r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小節目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889103" y="1876785"/>
            <a:ext cx="1528785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２小節目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224808" y="4757105"/>
            <a:ext cx="2514740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１マス＝８分音符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598500" y="3100921"/>
            <a:ext cx="2514740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２マス＝４分音符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16" name="図 15" descr="ノートの長さ選択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60512" y="1616571"/>
            <a:ext cx="1552575" cy="2676525"/>
          </a:xfrm>
          <a:prstGeom prst="rect">
            <a:avLst/>
          </a:prstGeom>
        </p:spPr>
      </p:pic>
      <p:cxnSp>
        <p:nvCxnSpPr>
          <p:cNvPr id="19" name="直線矢印コネクタ 18"/>
          <p:cNvCxnSpPr/>
          <p:nvPr/>
        </p:nvCxnSpPr>
        <p:spPr>
          <a:xfrm flipV="1">
            <a:off x="3441284" y="4608424"/>
            <a:ext cx="360040" cy="5536"/>
          </a:xfrm>
          <a:prstGeom prst="straightConnector1">
            <a:avLst/>
          </a:prstGeom>
          <a:ln w="57150">
            <a:solidFill>
              <a:srgbClr val="FF0000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 bwMode="auto">
          <a:xfrm>
            <a:off x="3801324" y="3717032"/>
            <a:ext cx="0" cy="100811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直線コネクタ 44"/>
          <p:cNvCxnSpPr/>
          <p:nvPr/>
        </p:nvCxnSpPr>
        <p:spPr bwMode="auto">
          <a:xfrm>
            <a:off x="3440832" y="3717032"/>
            <a:ext cx="0" cy="100811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直線矢印コネクタ 47"/>
          <p:cNvCxnSpPr/>
          <p:nvPr/>
        </p:nvCxnSpPr>
        <p:spPr>
          <a:xfrm>
            <a:off x="5241032" y="1772816"/>
            <a:ext cx="2824929" cy="0"/>
          </a:xfrm>
          <a:prstGeom prst="straightConnector1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/>
          <p:cNvCxnSpPr/>
          <p:nvPr/>
        </p:nvCxnSpPr>
        <p:spPr bwMode="auto">
          <a:xfrm>
            <a:off x="4520952" y="2639256"/>
            <a:ext cx="0" cy="100811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直線コネクタ 49"/>
          <p:cNvCxnSpPr/>
          <p:nvPr/>
        </p:nvCxnSpPr>
        <p:spPr bwMode="auto">
          <a:xfrm>
            <a:off x="3800872" y="2639256"/>
            <a:ext cx="0" cy="100811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直線矢印コネクタ 50"/>
          <p:cNvCxnSpPr/>
          <p:nvPr/>
        </p:nvCxnSpPr>
        <p:spPr>
          <a:xfrm>
            <a:off x="3800872" y="2880232"/>
            <a:ext cx="681306" cy="0"/>
          </a:xfrm>
          <a:prstGeom prst="straightConnector1">
            <a:avLst/>
          </a:prstGeom>
          <a:ln w="57150">
            <a:solidFill>
              <a:srgbClr val="FF0000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角丸四角形 54"/>
          <p:cNvSpPr/>
          <p:nvPr/>
        </p:nvSpPr>
        <p:spPr bwMode="auto">
          <a:xfrm>
            <a:off x="7401272" y="1556792"/>
            <a:ext cx="720080" cy="4752528"/>
          </a:xfrm>
          <a:prstGeom prst="roundRect">
            <a:avLst/>
          </a:prstGeom>
          <a:solidFill>
            <a:schemeClr val="tx2">
              <a:lumMod val="40000"/>
              <a:lumOff val="60000"/>
              <a:alpha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7617296" y="2708920"/>
            <a:ext cx="1584176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空白は休符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47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2" grpId="0"/>
      <p:bldP spid="18" grpId="0"/>
      <p:bldP spid="55" grpId="0" animBg="1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SVN\SES_PROJECT\SP-055 授業案検証・商品化\商品化\創作\LPC-V001 「きらきら星」で音の重なりを楽しもう\Process\提示資料\raw data\bansho_005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37006" y="1214935"/>
            <a:ext cx="5336274" cy="50223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音の</a:t>
            </a:r>
            <a:r>
              <a:rPr lang="ja-JP" altLang="en-US" dirty="0" smtClean="0"/>
              <a:t>高さ</a:t>
            </a:r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455991" y="4953384"/>
            <a:ext cx="2449337" cy="707864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★注意！</a:t>
            </a:r>
            <a:endParaRPr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グレーの帯は黒鍵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55" name="角丸四角形 54"/>
          <p:cNvSpPr/>
          <p:nvPr/>
        </p:nvSpPr>
        <p:spPr bwMode="auto">
          <a:xfrm>
            <a:off x="2137006" y="1628800"/>
            <a:ext cx="1043090" cy="4608512"/>
          </a:xfrm>
          <a:prstGeom prst="roundRect">
            <a:avLst>
              <a:gd name="adj" fmla="val 10744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272480" y="5693209"/>
            <a:ext cx="1800200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真ん中のド→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979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5" grpId="0" animBg="1"/>
      <p:bldP spid="56" grpId="0"/>
    </p:bldLst>
  </p:timing>
</p:sld>
</file>

<file path=ppt/theme/theme1.xml><?xml version="1.0" encoding="utf-8"?>
<a:theme xmlns:a="http://schemas.openxmlformats.org/drawingml/2006/main" name="SES template">
  <a:themeElements>
    <a:clrScheme name="SE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000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sz="18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メイリオ"/>
            <a:ea typeface="メイリオ"/>
            <a:cs typeface="メイリオ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>
          <a:buFont typeface="+mj-lt"/>
          <a:buAutoNum type="arabicPeriod"/>
          <a:defRPr kumimoji="1" sz="2400" dirty="0" smtClean="0">
            <a:latin typeface="メイリオ" pitchFamily="50" charset="-128"/>
            <a:ea typeface="メイリオ" pitchFamily="50" charset="-128"/>
            <a:cs typeface="メイリオ" pitchFamily="50" charset="-128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SES template</Template>
  <TotalTime>33912</TotalTime>
  <Words>528</Words>
  <Application>Microsoft Office PowerPoint</Application>
  <PresentationFormat>A4 210 x 297 mm</PresentationFormat>
  <Paragraphs>113</Paragraphs>
  <Slides>18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19" baseType="lpstr">
      <vt:lpstr>SES template</vt:lpstr>
      <vt:lpstr>副旋律づくり ①</vt:lpstr>
      <vt:lpstr>この単元のゴール</vt:lpstr>
      <vt:lpstr>今日のめあて</vt:lpstr>
      <vt:lpstr>ボーカロイド教育版の使い方</vt:lpstr>
      <vt:lpstr>使用するソフトについて</vt:lpstr>
      <vt:lpstr>ボーカロイド教育版ー画面説明①</vt:lpstr>
      <vt:lpstr>ボーカロイド教育版ー画面説明②</vt:lpstr>
      <vt:lpstr>音の長さ</vt:lpstr>
      <vt:lpstr>音の高さ</vt:lpstr>
      <vt:lpstr>「オーラ リー」の主旋律を入力しよう</vt:lpstr>
      <vt:lpstr>「オーラ リー」の主旋律</vt:lpstr>
      <vt:lpstr>「オーラ リー」の入力準備①</vt:lpstr>
      <vt:lpstr>「オーラ リー」の入力準備②</vt:lpstr>
      <vt:lpstr>データを保存しよう！</vt:lpstr>
      <vt:lpstr>音程の数え方</vt:lpstr>
      <vt:lpstr>音の幅の数え方</vt:lpstr>
      <vt:lpstr>度数による音の響きの違い</vt:lpstr>
      <vt:lpstr>度数による音の響きの違い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Yamaha Corporation</dc:creator>
  <dcterms:created xsi:type="dcterms:W3CDTF">2015-09-07T06:14:15Z</dcterms:created>
  <dcterms:modified xsi:type="dcterms:W3CDTF">2017-02-23T03:45:55Z</dcterms:modified>
</cp:coreProperties>
</file>